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93" r:id="rId4"/>
    <p:sldId id="259" r:id="rId5"/>
    <p:sldId id="261" r:id="rId6"/>
    <p:sldId id="271" r:id="rId7"/>
    <p:sldId id="264" r:id="rId8"/>
    <p:sldId id="292" r:id="rId9"/>
    <p:sldId id="268" r:id="rId10"/>
    <p:sldId id="273" r:id="rId11"/>
    <p:sldId id="266" r:id="rId12"/>
    <p:sldId id="267" r:id="rId13"/>
    <p:sldId id="265" r:id="rId14"/>
    <p:sldId id="282" r:id="rId15"/>
    <p:sldId id="270" r:id="rId16"/>
    <p:sldId id="283" r:id="rId17"/>
    <p:sldId id="277" r:id="rId18"/>
    <p:sldId id="274" r:id="rId19"/>
    <p:sldId id="275" r:id="rId20"/>
    <p:sldId id="287" r:id="rId21"/>
    <p:sldId id="276" r:id="rId22"/>
    <p:sldId id="280" r:id="rId23"/>
    <p:sldId id="285" r:id="rId24"/>
    <p:sldId id="278" r:id="rId25"/>
    <p:sldId id="281" r:id="rId26"/>
    <p:sldId id="286" r:id="rId27"/>
    <p:sldId id="279" r:id="rId28"/>
    <p:sldId id="288" r:id="rId29"/>
    <p:sldId id="291" r:id="rId30"/>
    <p:sldId id="290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5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5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60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008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§"/>
              <a:defRPr/>
            </a:lvl1pPr>
            <a:lvl2pPr marL="742950" indent="-285750">
              <a:buFont typeface="Arial" pitchFamily="34" charset="0"/>
              <a:buChar char="•"/>
              <a:defRPr/>
            </a:lvl2pPr>
            <a:lvl3pPr marL="1143000" indent="-228600">
              <a:buFont typeface="Wingdings" pitchFamily="2" charset="2"/>
              <a:buChar char="§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833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9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01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64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31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6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0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8928" y="5917962"/>
            <a:ext cx="1786072" cy="83820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HFSM and Messaging Architecture </a:t>
            </a:r>
            <a:r>
              <a:rPr lang="en-US" dirty="0" err="1" smtClean="0"/>
              <a:t>Mashup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Steve Rabin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Nintendo of America</a:t>
            </a:r>
          </a:p>
          <a:p>
            <a:r>
              <a:rPr lang="en-US" sz="2800" dirty="0" err="1" smtClean="0">
                <a:solidFill>
                  <a:schemeClr val="bg1"/>
                </a:solidFill>
              </a:rPr>
              <a:t>DigiPen</a:t>
            </a:r>
            <a:r>
              <a:rPr lang="en-US" sz="2800" dirty="0" smtClean="0">
                <a:solidFill>
                  <a:schemeClr val="bg1"/>
                </a:solidFill>
              </a:rPr>
              <a:t> Institute of Technology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5" descr="AI_Summit_GDC_2010_tra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8038" y="5893038"/>
            <a:ext cx="1676400" cy="89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" name="Picture 6" descr="AIG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7" y="6019800"/>
            <a:ext cx="2182813" cy="74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179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State Machines</a:t>
            </a:r>
            <a:br>
              <a:rPr lang="en-US" dirty="0" smtClean="0"/>
            </a:br>
            <a:r>
              <a:rPr lang="en-US" dirty="0" smtClean="0"/>
              <a:t>(Push operation enables HFSM)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Attack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Guard</a:t>
            </a:r>
          </a:p>
          <a:p>
            <a:pPr algn="ctr"/>
            <a:r>
              <a:rPr lang="en-US" sz="2400" dirty="0" smtClean="0"/>
              <a:t>Base</a:t>
            </a:r>
            <a:endParaRPr lang="en-US" sz="2400" dirty="0"/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Active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248400" y="3719961"/>
            <a:ext cx="21221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RTS</a:t>
            </a:r>
          </a:p>
          <a:p>
            <a:pPr algn="ctr"/>
            <a:r>
              <a:rPr lang="en-US" sz="4400" dirty="0" smtClean="0"/>
              <a:t>Example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8746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Concurrent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60159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Concurrent State Machines</a:t>
            </a:r>
            <a:br>
              <a:rPr lang="en-US" dirty="0" smtClean="0"/>
            </a:br>
            <a:r>
              <a:rPr lang="en-US" dirty="0"/>
              <a:t>(</a:t>
            </a:r>
            <a:r>
              <a:rPr lang="en-US" dirty="0" err="1" smtClean="0"/>
              <a:t>Subsumption</a:t>
            </a:r>
            <a:r>
              <a:rPr lang="en-US" dirty="0" smtClean="0"/>
              <a:t> Architecture)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3777854" y="4495800"/>
            <a:ext cx="12834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Highest</a:t>
            </a:r>
          </a:p>
          <a:p>
            <a:pPr algn="ctr"/>
            <a:r>
              <a:rPr lang="en-US" sz="2800" dirty="0" smtClean="0"/>
              <a:t>Layer</a:t>
            </a:r>
            <a:endParaRPr lang="en-US" sz="2800" dirty="0"/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7014193" y="4495800"/>
            <a:ext cx="12116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Lowest</a:t>
            </a:r>
          </a:p>
          <a:p>
            <a:pPr algn="ctr"/>
            <a:r>
              <a:rPr lang="en-US" sz="2800" dirty="0" smtClean="0"/>
              <a:t>Layer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413705" y="4495799"/>
            <a:ext cx="12121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Middle</a:t>
            </a:r>
          </a:p>
          <a:p>
            <a:pPr algn="ctr"/>
            <a:r>
              <a:rPr lang="en-US" sz="2800" dirty="0" smtClean="0"/>
              <a:t>Layer</a:t>
            </a:r>
            <a:endParaRPr lang="en-US" sz="2800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419600" y="5880752"/>
            <a:ext cx="33528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66581" y="5867400"/>
            <a:ext cx="1506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Requests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975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and Concurrent</a:t>
            </a:r>
            <a:br>
              <a:rPr lang="en-US" dirty="0" smtClean="0"/>
            </a:br>
            <a:r>
              <a:rPr lang="en-US" dirty="0" smtClean="0"/>
              <a:t>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54864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Active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cxnSp>
        <p:nvCxnSpPr>
          <p:cNvPr id="18" name="Straight Arrow Connector 17"/>
          <p:cNvCxnSpPr>
            <a:endCxn id="19" idx="0"/>
          </p:cNvCxnSpPr>
          <p:nvPr/>
        </p:nvCxnSpPr>
        <p:spPr>
          <a:xfrm>
            <a:off x="6019800" y="2810347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34000" y="3343747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23" name="Rectangle 22"/>
          <p:cNvSpPr/>
          <p:nvPr/>
        </p:nvSpPr>
        <p:spPr>
          <a:xfrm>
            <a:off x="5334000" y="4502591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24" name="Rectangle 23"/>
          <p:cNvSpPr/>
          <p:nvPr/>
        </p:nvSpPr>
        <p:spPr>
          <a:xfrm>
            <a:off x="5334000" y="5721791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25" name="Straight Arrow Connector 24"/>
          <p:cNvCxnSpPr>
            <a:stCxn id="19" idx="2"/>
            <a:endCxn id="23" idx="0"/>
          </p:cNvCxnSpPr>
          <p:nvPr/>
        </p:nvCxnSpPr>
        <p:spPr>
          <a:xfrm>
            <a:off x="6019800" y="4258147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3" idx="2"/>
            <a:endCxn id="24" idx="0"/>
          </p:cNvCxnSpPr>
          <p:nvPr/>
        </p:nvCxnSpPr>
        <p:spPr>
          <a:xfrm>
            <a:off x="6019800" y="5416991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8" idx="0"/>
          </p:cNvCxnSpPr>
          <p:nvPr/>
        </p:nvCxnSpPr>
        <p:spPr>
          <a:xfrm>
            <a:off x="76200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342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29" name="Rectangle 28"/>
          <p:cNvSpPr/>
          <p:nvPr/>
        </p:nvSpPr>
        <p:spPr>
          <a:xfrm>
            <a:off x="69342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30" name="Rectangle 29"/>
          <p:cNvSpPr/>
          <p:nvPr/>
        </p:nvSpPr>
        <p:spPr>
          <a:xfrm>
            <a:off x="69342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31" name="Straight Arrow Connector 30"/>
          <p:cNvCxnSpPr>
            <a:stCxn id="28" idx="2"/>
            <a:endCxn id="29" idx="0"/>
          </p:cNvCxnSpPr>
          <p:nvPr/>
        </p:nvCxnSpPr>
        <p:spPr>
          <a:xfrm>
            <a:off x="76200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9" idx="2"/>
            <a:endCxn id="30" idx="0"/>
          </p:cNvCxnSpPr>
          <p:nvPr/>
        </p:nvCxnSpPr>
        <p:spPr>
          <a:xfrm>
            <a:off x="76200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476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/>
      <p:bldP spid="21" grpId="0"/>
      <p:bldP spid="22" grpId="0"/>
      <p:bldP spid="19" grpId="0" animBg="1"/>
      <p:bldP spid="23" grpId="0" animBg="1"/>
      <p:bldP spid="24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Inside a State Machine:</a:t>
            </a:r>
            <a:br>
              <a:rPr lang="en-US" dirty="0" smtClean="0"/>
            </a:br>
            <a:r>
              <a:rPr lang="en-US" dirty="0" smtClean="0"/>
              <a:t>State Machine Events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//code to execute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OnUpdate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//code to execute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OnExit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//code to execute</a:t>
            </a:r>
          </a:p>
        </p:txBody>
      </p:sp>
    </p:spTree>
    <p:extLst>
      <p:ext uri="{BB962C8B-B14F-4D97-AF65-F5344CB8AC3E}">
        <p14:creationId xmlns:p14="http://schemas.microsoft.com/office/powerpoint/2010/main" val="3174610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667500" y="5099163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667500" y="3896711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cxnSp>
        <p:nvCxnSpPr>
          <p:cNvPr id="102" name="Straight Arrow Connector 10"/>
          <p:cNvCxnSpPr>
            <a:stCxn id="4" idx="2"/>
            <a:endCxn id="4" idx="3"/>
          </p:cNvCxnSpPr>
          <p:nvPr/>
        </p:nvCxnSpPr>
        <p:spPr>
          <a:xfrm rot="5400000" flipH="1" flipV="1">
            <a:off x="1638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"/>
          <p:cNvCxnSpPr>
            <a:stCxn id="68" idx="2"/>
            <a:endCxn id="68" idx="1"/>
          </p:cNvCxnSpPr>
          <p:nvPr/>
        </p:nvCxnSpPr>
        <p:spPr>
          <a:xfrm rot="5400000" flipH="1">
            <a:off x="7048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2476498" y="5818484"/>
            <a:ext cx="1217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 State</a:t>
            </a:r>
          </a:p>
          <a:p>
            <a:pPr algn="ctr"/>
            <a:r>
              <a:rPr lang="en-US" dirty="0" smtClean="0"/>
              <a:t>or</a:t>
            </a:r>
          </a:p>
          <a:p>
            <a:pPr algn="ctr"/>
            <a:r>
              <a:rPr lang="en-US" dirty="0" smtClean="0"/>
              <a:t>Exit State</a:t>
            </a:r>
            <a:endParaRPr lang="en-US" dirty="0"/>
          </a:p>
        </p:txBody>
      </p:sp>
      <p:sp>
        <p:nvSpPr>
          <p:cNvPr id="109" name="TextBox 108"/>
          <p:cNvSpPr txBox="1"/>
          <p:nvPr/>
        </p:nvSpPr>
        <p:spPr>
          <a:xfrm>
            <a:off x="5449731" y="5818484"/>
            <a:ext cx="12177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 State</a:t>
            </a:r>
          </a:p>
          <a:p>
            <a:pPr algn="ctr"/>
            <a:r>
              <a:rPr lang="en-US" dirty="0" smtClean="0"/>
              <a:t>or</a:t>
            </a:r>
          </a:p>
          <a:p>
            <a:pPr algn="ctr"/>
            <a:r>
              <a:rPr lang="en-US" dirty="0" smtClean="0"/>
              <a:t>Exit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927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External State Machine Events</a:t>
            </a:r>
            <a:br>
              <a:rPr lang="en-US" dirty="0" smtClean="0"/>
            </a:br>
            <a:r>
              <a:rPr lang="en-US" dirty="0" smtClean="0"/>
              <a:t>(Communication from the outside)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  //code to execute</a:t>
            </a:r>
          </a:p>
          <a:p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TargetDead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  //code to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execute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OnEvent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BuddyRequestForHelp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  //code to execute</a:t>
            </a:r>
          </a:p>
          <a:p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86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Message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52600" y="1143000"/>
            <a:ext cx="5791200" cy="2552700"/>
          </a:xfrm>
          <a:prstGeom prst="rect">
            <a:avLst/>
          </a:prstGeom>
          <a:gradFill>
            <a:gsLst>
              <a:gs pos="0">
                <a:schemeClr val="dk1">
                  <a:tint val="50000"/>
                  <a:satMod val="300000"/>
                </a:schemeClr>
              </a:gs>
              <a:gs pos="2000">
                <a:schemeClr val="dk1">
                  <a:tint val="37000"/>
                  <a:satMod val="300000"/>
                </a:schemeClr>
              </a:gs>
              <a:gs pos="23000">
                <a:schemeClr val="dk1">
                  <a:tint val="15000"/>
                  <a:satMod val="350000"/>
                </a:schemeClr>
              </a:gs>
            </a:gsLst>
            <a:lin ang="18900000" scaled="1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57301"/>
            <a:ext cx="619125" cy="69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23519" y="1257300"/>
            <a:ext cx="23622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FROM?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467100" y="2324100"/>
            <a:ext cx="2362200" cy="685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TO?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419600" y="1257300"/>
            <a:ext cx="2362200" cy="6858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Delivery Time?</a:t>
            </a:r>
          </a:p>
          <a:p>
            <a:pPr algn="ctr"/>
            <a:r>
              <a:rPr lang="en-US" sz="2400" dirty="0" smtClean="0"/>
              <a:t>Repeat?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752600" y="3893745"/>
            <a:ext cx="5791200" cy="2552700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</a:schemeClr>
              </a:gs>
              <a:gs pos="16000">
                <a:schemeClr val="dk1">
                  <a:tint val="37000"/>
                  <a:satMod val="300000"/>
                </a:schemeClr>
              </a:gs>
              <a:gs pos="38000">
                <a:schemeClr val="dk1">
                  <a:tint val="15000"/>
                  <a:satMod val="350000"/>
                </a:schemeClr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 flipH="1" flipV="1">
            <a:off x="1766180" y="3893743"/>
            <a:ext cx="5777620" cy="1211655"/>
          </a:xfrm>
          <a:prstGeom prst="triangle">
            <a:avLst>
              <a:gd name="adj" fmla="val 50013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390900" y="4038600"/>
            <a:ext cx="2362200" cy="6858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NAME?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3390900" y="5105399"/>
            <a:ext cx="2362200" cy="6858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Data Payload?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4565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913992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913710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914501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591" y="2916718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216" y="2896618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915292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67" y="5674566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181" y="2913745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556" y="5682714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556" y="2895600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67" y="5689995"/>
            <a:ext cx="1024887" cy="650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5600"/>
            <a:ext cx="2286000" cy="68580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MSG Router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792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1401"/>
            <a:ext cx="2362200" cy="2426328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8501"/>
            <a:ext cx="762000" cy="101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8501"/>
            <a:ext cx="762000" cy="101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1401"/>
            <a:ext cx="2362200" cy="2426328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979036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979036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Deliver Delayed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83" y="1711857"/>
            <a:ext cx="2574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Repeating Timer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4950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225 -0.00116 L 0.00225 -0.078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3.58779E-6 L -0.33264 0.00139 L -0.33264 0.4136 " pathEditMode="relative" ptsTypes="AAA">
                                      <p:cBhvr>
                                        <p:cTn id="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7 -4.5177E-6 L 0.33472 -0.00254 L 0.33472 0.39973 " pathEditMode="relative" ptsTypes="AAA">
                                      <p:cBhvr>
                                        <p:cTn id="1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3.58779E-6 L -0.33264 0.00139 L -0.33264 0.4136 " pathEditMode="relative" ptsTypes="AAA">
                                      <p:cBhvr>
                                        <p:cTn id="18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67 -0.00625 L 0.32205 -0.00879 L 0.32205 0.39347 " pathEditMode="relative" rAng="0" ptsTypes="AAA">
                                      <p:cBhvr>
                                        <p:cTn id="2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6" y="1984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41476E-7 L 0.33351 -0.00624 L 0.33264 -0.41082 " pathEditMode="relative" ptsTypes="AAA">
                                      <p:cBhvr>
                                        <p:cTn id="24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13347E-6 L -0.33177 0.00138 L -0.33281 -0.40597 " pathEditMode="relative" ptsTypes="AAA">
                                      <p:cBhvr>
                                        <p:cTn id="2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88889E-6 -1.46195E-6 L 0.33455 -1.46195E-6 L 0.33351 -0.40481 " pathEditMode="relative" ptsTypes="AAA">
                                      <p:cBhvr>
                                        <p:cTn id="2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5.66273E-6 L -0.33264 0.00764 L -0.33351 0.41107 " pathEditMode="relative" ptsTypes="AAA">
                                      <p:cBhvr>
                                        <p:cTn id="3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and Message Flow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MSG Router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2419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043320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043320" y="3885797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Deliver Delayed</a:t>
            </a:r>
            <a:endParaRPr lang="en-US" dirty="0"/>
          </a:p>
        </p:txBody>
      </p:sp>
      <p:cxnSp>
        <p:nvCxnSpPr>
          <p:cNvPr id="33" name="Straight Arrow Connector 10"/>
          <p:cNvCxnSpPr>
            <a:stCxn id="4" idx="2"/>
            <a:endCxn id="4" idx="1"/>
          </p:cNvCxnSpPr>
          <p:nvPr/>
        </p:nvCxnSpPr>
        <p:spPr>
          <a:xfrm rot="5400000" flipH="1">
            <a:off x="952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798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</a:t>
            </a:r>
          </a:p>
          <a:p>
            <a:pPr algn="ctr"/>
            <a:r>
              <a:rPr lang="en-US" dirty="0" smtClean="0"/>
              <a:t>Exit</a:t>
            </a:r>
            <a:endParaRPr lang="en-US" dirty="0"/>
          </a:p>
        </p:txBody>
      </p:sp>
      <p:cxnSp>
        <p:nvCxnSpPr>
          <p:cNvPr id="38" name="Straight Arrow Connector 10"/>
          <p:cNvCxnSpPr>
            <a:stCxn id="68" idx="2"/>
            <a:endCxn id="68" idx="3"/>
          </p:cNvCxnSpPr>
          <p:nvPr/>
        </p:nvCxnSpPr>
        <p:spPr>
          <a:xfrm rot="5400000" flipH="1" flipV="1">
            <a:off x="7734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70982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</a:t>
            </a:r>
          </a:p>
          <a:p>
            <a:pPr algn="ctr"/>
            <a:r>
              <a:rPr lang="en-US" dirty="0" smtClean="0"/>
              <a:t>Exit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589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2" grpId="0"/>
      <p:bldP spid="98" grpId="0"/>
      <p:bldP spid="99" grpId="0"/>
      <p:bldP spid="100" grpId="0"/>
      <p:bldP spid="101" grpId="0"/>
      <p:bldP spid="34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Architecture </a:t>
            </a:r>
            <a:r>
              <a:rPr lang="en-US" dirty="0" err="1" smtClean="0"/>
              <a:t>Mashup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sz="3600" dirty="0" smtClean="0"/>
              <a:t>HFSM with a tightly integrated Messaging System</a:t>
            </a:r>
          </a:p>
          <a:p>
            <a:endParaRPr lang="en-US" sz="3600" dirty="0" smtClean="0"/>
          </a:p>
          <a:p>
            <a:r>
              <a:rPr lang="en-US" sz="3600" dirty="0" smtClean="0"/>
              <a:t>HFSM</a:t>
            </a:r>
          </a:p>
          <a:p>
            <a:pPr lvl="1"/>
            <a:r>
              <a:rPr lang="en-US" sz="3100" dirty="0" smtClean="0"/>
              <a:t>Concurrent HFSMs</a:t>
            </a:r>
          </a:p>
          <a:p>
            <a:pPr lvl="1"/>
            <a:r>
              <a:rPr lang="en-US" sz="3100" dirty="0" smtClean="0"/>
              <a:t>Stack-based HFSMs</a:t>
            </a:r>
          </a:p>
          <a:p>
            <a:pPr lvl="1"/>
            <a:r>
              <a:rPr lang="en-US" sz="3100" dirty="0" smtClean="0"/>
              <a:t>Event-based HFSMs</a:t>
            </a:r>
          </a:p>
          <a:p>
            <a:pPr lvl="1"/>
            <a:endParaRPr lang="en-US" sz="3100" dirty="0" smtClean="0"/>
          </a:p>
          <a:p>
            <a:r>
              <a:rPr lang="en-US" sz="3600" dirty="0" smtClean="0"/>
              <a:t>Messaging System</a:t>
            </a:r>
          </a:p>
          <a:p>
            <a:pPr lvl="1"/>
            <a:r>
              <a:rPr lang="en-US" sz="3100" dirty="0" smtClean="0"/>
              <a:t>Drives HFSM Events</a:t>
            </a:r>
          </a:p>
          <a:p>
            <a:pPr lvl="2"/>
            <a:r>
              <a:rPr lang="en-US" sz="2600" dirty="0" smtClean="0"/>
              <a:t>Agent-to-agent communication</a:t>
            </a:r>
          </a:p>
          <a:p>
            <a:pPr lvl="2"/>
            <a:r>
              <a:rPr lang="en-US" sz="2600" dirty="0" smtClean="0"/>
              <a:t>Internal agent communication</a:t>
            </a:r>
          </a:p>
          <a:p>
            <a:pPr lvl="2"/>
            <a:r>
              <a:rPr lang="en-US" sz="2600" dirty="0" smtClean="0"/>
              <a:t>Timers</a:t>
            </a:r>
          </a:p>
          <a:p>
            <a:pPr lvl="2"/>
            <a:r>
              <a:rPr lang="en-US" sz="2600" dirty="0" smtClean="0"/>
              <a:t>Load-balanced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3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Event and Message Flow:</a:t>
            </a:r>
            <a:br>
              <a:rPr lang="en-US" dirty="0" smtClean="0"/>
            </a:br>
            <a:r>
              <a:rPr lang="en-US" dirty="0" smtClean="0"/>
              <a:t>Everything is Logged in Debug Mode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MSG Router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1" name="Straight Arrow Connector 10"/>
          <p:cNvCxnSpPr>
            <a:stCxn id="10" idx="1"/>
            <a:endCxn id="5" idx="0"/>
          </p:cNvCxnSpPr>
          <p:nvPr/>
        </p:nvCxnSpPr>
        <p:spPr>
          <a:xfrm rot="10800000" flipV="1">
            <a:off x="1524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039424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6934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69" name="Rectangle 68"/>
          <p:cNvSpPr/>
          <p:nvPr/>
        </p:nvSpPr>
        <p:spPr>
          <a:xfrm>
            <a:off x="6477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0" name="Straight Arrow Connector 69"/>
          <p:cNvCxnSpPr>
            <a:stCxn id="69" idx="2"/>
            <a:endCxn id="71" idx="0"/>
          </p:cNvCxnSpPr>
          <p:nvPr/>
        </p:nvCxnSpPr>
        <p:spPr>
          <a:xfrm>
            <a:off x="7620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477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72" name="Straight Arrow Connector 71"/>
          <p:cNvCxnSpPr>
            <a:stCxn id="71" idx="2"/>
            <a:endCxn id="68" idx="0"/>
          </p:cNvCxnSpPr>
          <p:nvPr/>
        </p:nvCxnSpPr>
        <p:spPr>
          <a:xfrm>
            <a:off x="7620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8" idx="3"/>
            <a:endCxn id="69" idx="1"/>
          </p:cNvCxnSpPr>
          <p:nvPr/>
        </p:nvCxnSpPr>
        <p:spPr>
          <a:xfrm>
            <a:off x="5715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10"/>
          <p:cNvCxnSpPr>
            <a:stCxn id="10" idx="3"/>
            <a:endCxn id="69" idx="0"/>
          </p:cNvCxnSpPr>
          <p:nvPr/>
        </p:nvCxnSpPr>
        <p:spPr>
          <a:xfrm>
            <a:off x="5715000" y="1973467"/>
            <a:ext cx="1905000" cy="695972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13"/>
          <p:cNvCxnSpPr>
            <a:stCxn id="68" idx="1"/>
            <a:endCxn id="8" idx="2"/>
          </p:cNvCxnSpPr>
          <p:nvPr/>
        </p:nvCxnSpPr>
        <p:spPr>
          <a:xfrm rot="10800000">
            <a:off x="4572000" y="3582419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5805696" y="2896618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6230425" y="1630567"/>
            <a:ext cx="874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6353592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043320" y="5099163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0" name="TextBox 99"/>
          <p:cNvSpPr txBox="1"/>
          <p:nvPr/>
        </p:nvSpPr>
        <p:spPr>
          <a:xfrm>
            <a:off x="6043320" y="3885797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157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Update or </a:t>
            </a:r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Deliver Delayed</a:t>
            </a:r>
            <a:endParaRPr lang="en-US" dirty="0"/>
          </a:p>
        </p:txBody>
      </p:sp>
      <p:cxnSp>
        <p:nvCxnSpPr>
          <p:cNvPr id="33" name="Straight Arrow Connector 10"/>
          <p:cNvCxnSpPr>
            <a:stCxn id="4" idx="2"/>
            <a:endCxn id="4" idx="1"/>
          </p:cNvCxnSpPr>
          <p:nvPr/>
        </p:nvCxnSpPr>
        <p:spPr>
          <a:xfrm rot="5400000" flipH="1">
            <a:off x="9525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-798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</a:t>
            </a:r>
          </a:p>
          <a:p>
            <a:pPr algn="ctr"/>
            <a:r>
              <a:rPr lang="en-US" dirty="0" smtClean="0"/>
              <a:t>Exit</a:t>
            </a:r>
            <a:endParaRPr lang="en-US" dirty="0"/>
          </a:p>
        </p:txBody>
      </p:sp>
      <p:cxnSp>
        <p:nvCxnSpPr>
          <p:cNvPr id="38" name="Straight Arrow Connector 10"/>
          <p:cNvCxnSpPr>
            <a:stCxn id="68" idx="2"/>
            <a:endCxn id="68" idx="3"/>
          </p:cNvCxnSpPr>
          <p:nvPr/>
        </p:nvCxnSpPr>
        <p:spPr>
          <a:xfrm rot="5400000" flipH="1" flipV="1">
            <a:off x="7734300" y="5893429"/>
            <a:ext cx="457200" cy="685800"/>
          </a:xfrm>
          <a:prstGeom prst="bentConnector4">
            <a:avLst>
              <a:gd name="adj1" fmla="val -50000"/>
              <a:gd name="adj2" fmla="val 133333"/>
            </a:avLst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70982" y="5983069"/>
            <a:ext cx="686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Enter</a:t>
            </a:r>
          </a:p>
          <a:p>
            <a:pPr algn="ctr"/>
            <a:r>
              <a:rPr lang="en-US" dirty="0" smtClean="0"/>
              <a:t>Exit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394" y="4445629"/>
            <a:ext cx="2799406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149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Balancing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MSG Router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873467" y="2761669"/>
            <a:ext cx="24704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Deliver Ready</a:t>
            </a:r>
          </a:p>
          <a:p>
            <a:pPr algn="ctr"/>
            <a:r>
              <a:rPr lang="en-US" sz="3200" dirty="0" err="1" smtClean="0"/>
              <a:t>Msgs</a:t>
            </a:r>
            <a:r>
              <a:rPr lang="en-US" sz="3200" dirty="0"/>
              <a:t> </a:t>
            </a:r>
            <a:r>
              <a:rPr lang="en-US" sz="3200" dirty="0" smtClean="0"/>
              <a:t>While </a:t>
            </a:r>
          </a:p>
          <a:p>
            <a:pPr algn="ctr"/>
            <a:r>
              <a:rPr lang="en-US" sz="3200" dirty="0" smtClean="0"/>
              <a:t>Still Time Left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800600" y="4582010"/>
            <a:ext cx="4038600" cy="2047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8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( 1.0 )</a:t>
            </a: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Think();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Deliver Delayed</a:t>
            </a:r>
            <a:endParaRPr lang="en-US" dirty="0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430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Balancing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550529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HFSM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81000" y="2669439"/>
            <a:ext cx="2286000" cy="11401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2"/>
            <a:endCxn id="6" idx="0"/>
          </p:cNvCxnSpPr>
          <p:nvPr/>
        </p:nvCxnSpPr>
        <p:spPr>
          <a:xfrm>
            <a:off x="1524000" y="3809597"/>
            <a:ext cx="0" cy="52173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0" y="4331329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1524000" y="5017129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2896618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MSG Router</a:t>
            </a:r>
            <a:endParaRPr lang="en-US" sz="3200" dirty="0"/>
          </a:p>
        </p:txBody>
      </p:sp>
      <p:sp>
        <p:nvSpPr>
          <p:cNvPr id="10" name="Rectangle 9"/>
          <p:cNvSpPr/>
          <p:nvPr/>
        </p:nvSpPr>
        <p:spPr>
          <a:xfrm>
            <a:off x="3429000" y="1630567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World</a:t>
            </a:r>
            <a:endParaRPr lang="en-US" sz="3200" dirty="0"/>
          </a:p>
        </p:txBody>
      </p: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572000" y="2316367"/>
            <a:ext cx="0" cy="580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13"/>
          <p:cNvCxnSpPr>
            <a:stCxn id="4" idx="3"/>
            <a:endCxn id="8" idx="2"/>
          </p:cNvCxnSpPr>
          <p:nvPr/>
        </p:nvCxnSpPr>
        <p:spPr>
          <a:xfrm flipV="1">
            <a:off x="2209800" y="3582418"/>
            <a:ext cx="2362200" cy="2425311"/>
          </a:xfrm>
          <a:prstGeom prst="bentConnector2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1"/>
            <a:endCxn id="5" idx="3"/>
          </p:cNvCxnSpPr>
          <p:nvPr/>
        </p:nvCxnSpPr>
        <p:spPr>
          <a:xfrm flipH="1">
            <a:off x="2667000" y="3239518"/>
            <a:ext cx="7620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2757696" y="2860996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2209800" y="600772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1547011" y="5099163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1547011" y="3885999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Msg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682138" y="5222899"/>
            <a:ext cx="39994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 smtClean="0"/>
              <a:t>Msgs</a:t>
            </a:r>
            <a:r>
              <a:rPr lang="en-US" sz="3200" dirty="0" smtClean="0"/>
              <a:t> Should Always</a:t>
            </a:r>
          </a:p>
          <a:p>
            <a:pPr algn="ctr"/>
            <a:r>
              <a:rPr lang="en-US" sz="3200" dirty="0" smtClean="0"/>
              <a:t>Be Delayed By a Little</a:t>
            </a:r>
          </a:p>
          <a:p>
            <a:pPr algn="ctr"/>
            <a:r>
              <a:rPr lang="en-US" sz="3200" dirty="0" smtClean="0"/>
              <a:t>To Avoid a Frame Hitch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40625" y="2438400"/>
            <a:ext cx="1707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Deliver Delayed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850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Events Based on</a:t>
            </a:r>
            <a:br>
              <a:rPr lang="en-US" dirty="0" smtClean="0"/>
            </a:br>
            <a:r>
              <a:rPr lang="en-US" dirty="0" smtClean="0"/>
              <a:t>Load Balanced Messages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OnUpdate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//not load balanced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//load balanced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//code to execute every 0.1 seconds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OnTimeInState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( 5.0 )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//load balanced</a:t>
            </a:r>
          </a:p>
          <a:p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//code to execute after 5s in state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46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Duplicate Message Policy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905000"/>
            <a:ext cx="77724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( 0.1s )</a:t>
            </a: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if(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SeeEnemy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()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SendMsgToMe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( 1.0s,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478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The Need for Time Scoping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OnEnter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SendMsgToMe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( 5.0s,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State(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927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Sending Messages to Yourself:</a:t>
            </a:r>
            <a:br>
              <a:rPr lang="en-US" dirty="0" smtClean="0"/>
            </a:br>
            <a:r>
              <a:rPr lang="en-US" dirty="0" smtClean="0"/>
              <a:t>Message Scoped to Instance of State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State( Attack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OnEnter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SendMsgToState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( 5.0s,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  <a:cs typeface="Courier New" pitchFamily="49" charset="0"/>
              </a:rPr>
              <a:t>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HealthLow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State(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TimeOut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146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</a:t>
            </a:r>
            <a:r>
              <a:rPr lang="en-US" dirty="0" err="1" smtClean="0"/>
              <a:t>Mashup</a:t>
            </a:r>
            <a:r>
              <a:rPr lang="en-US" dirty="0" smtClean="0"/>
              <a:t>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State Machine structure as first-class C++ enforced language feature</a:t>
            </a:r>
          </a:p>
          <a:p>
            <a:endParaRPr lang="en-US" dirty="0" smtClean="0"/>
          </a:p>
          <a:p>
            <a:r>
              <a:rPr lang="en-US" dirty="0" smtClean="0"/>
              <a:t>Pros</a:t>
            </a:r>
            <a:endParaRPr lang="en-US" dirty="0"/>
          </a:p>
          <a:p>
            <a:pPr lvl="1"/>
            <a:r>
              <a:rPr lang="en-US" dirty="0" smtClean="0"/>
              <a:t>Easy to read and write</a:t>
            </a:r>
          </a:p>
          <a:p>
            <a:pPr lvl="1"/>
            <a:r>
              <a:rPr lang="en-US" dirty="0" smtClean="0"/>
              <a:t>Debugging in C++</a:t>
            </a:r>
          </a:p>
          <a:p>
            <a:pPr lvl="2"/>
            <a:r>
              <a:rPr lang="en-US" dirty="0" smtClean="0"/>
              <a:t>Full power of debugger (breakpoints,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Not designer friendly</a:t>
            </a:r>
          </a:p>
          <a:p>
            <a:pPr lvl="1"/>
            <a:r>
              <a:rPr lang="en-US" dirty="0" smtClean="0"/>
              <a:t>Can’t be loaded at runtime (must be compiled)</a:t>
            </a:r>
          </a:p>
        </p:txBody>
      </p:sp>
    </p:spTree>
    <p:extLst>
      <p:ext uri="{BB962C8B-B14F-4D97-AF65-F5344CB8AC3E}">
        <p14:creationId xmlns:p14="http://schemas.microsoft.com/office/powerpoint/2010/main" val="2563726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C++ State Machine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7772400" cy="495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( 0.1s 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SomeMessage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//real C++</a:t>
            </a:r>
          </a:p>
          <a:p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OnExit</a:t>
            </a:r>
            <a:endParaRPr lang="en-US" sz="2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//real C++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95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C++ State Machine Code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219200"/>
            <a:ext cx="7772400" cy="541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BeginStateMachine</a:t>
            </a:r>
            <a:endParaRPr lang="en-US" sz="1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Wander 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Wander();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if(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SeeEnemy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() )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Attack );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Attacked )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( Attack );</a:t>
            </a:r>
          </a:p>
          <a:p>
            <a:endParaRPr lang="en-US" sz="14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Attack 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OnEnter</a:t>
            </a:r>
            <a:endParaRPr lang="en-US" sz="1400" b="1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PrepareWeapon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Attack();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LowHealth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);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OnMsg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TargetLost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);</a:t>
            </a: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)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OnEvery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( 0.1 )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RunAway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      if(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NoEnemies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() ) 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ChangeState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( Wander );</a:t>
            </a:r>
          </a:p>
          <a:p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 err="1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  <a:cs typeface="Courier New" pitchFamily="49" charset="0"/>
              </a:rPr>
              <a:t>EndStateMachine</a:t>
            </a:r>
            <a:endParaRPr lang="en-US" sz="1400" b="1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700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105400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Basic structure used in several games</a:t>
            </a:r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Various versions discussed in books</a:t>
            </a:r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Used as a learning tool at </a:t>
            </a:r>
            <a:r>
              <a:rPr lang="en-US" sz="2800" dirty="0" err="1" smtClean="0"/>
              <a:t>DigiPen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Architecture evolved over the years</a:t>
            </a:r>
          </a:p>
          <a:p>
            <a:pPr lvl="1"/>
            <a:r>
              <a:rPr lang="en-US" sz="2400" dirty="0" smtClean="0"/>
              <a:t>Load balancing, compile time and run time error checking</a:t>
            </a:r>
          </a:p>
          <a:p>
            <a:pPr lvl="1"/>
            <a:r>
              <a:rPr lang="en-US" sz="2400" dirty="0" smtClean="0"/>
              <a:t>Language enhancements for local variables and periodic events</a:t>
            </a:r>
          </a:p>
        </p:txBody>
      </p:sp>
      <p:pic>
        <p:nvPicPr>
          <p:cNvPr id="4" name="Picture 12" descr="967819529-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47800"/>
            <a:ext cx="10302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197922_p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52600"/>
            <a:ext cx="100171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048000"/>
            <a:ext cx="914400" cy="11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Steve\Desktop\2010 AI Summit\AIWisdomBookCoverAlph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200400"/>
            <a:ext cx="914400" cy="122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" name="Picture 13" descr="B00005NF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133600"/>
            <a:ext cx="9937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648200"/>
            <a:ext cx="25908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273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C++ State Machine Code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371600"/>
            <a:ext cx="8305800" cy="52578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if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( state &lt; 0 )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 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 if(0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    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return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  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}</a:t>
            </a:r>
            <a:endParaRPr lang="en-US" sz="2000" b="1" dirty="0">
              <a:solidFill>
                <a:srgbClr xmlns:mc="http://schemas.openxmlformats.org/markup-compatibility/2006" xmlns:a14="http://schemas.microsoft.com/office/drawing/2010/main" val="FF03FF" mc:Ignorable="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} else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if( </a:t>
            </a:r>
            <a:r>
              <a:rPr lang="en-US" sz="2000" b="1" dirty="0" err="1">
                <a:latin typeface="Courier New" pitchFamily="49" charset="0"/>
              </a:rPr>
              <a:t>STATE_Name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 == state ) 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 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if(0) {</a:t>
            </a:r>
            <a:endParaRPr lang="en-US" sz="2000" b="1" dirty="0"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</a:t>
            </a:r>
            <a:r>
              <a:rPr lang="en-US" sz="2000" b="1" dirty="0" smtClean="0">
                <a:latin typeface="Courier New" pitchFamily="49" charset="0"/>
              </a:rPr>
              <a:t>     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  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}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else if( </a:t>
            </a:r>
            <a:r>
              <a:rPr lang="en-US" sz="2000" b="1" dirty="0" err="1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EVENT_Enter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 == event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   </a:t>
            </a:r>
            <a:r>
              <a:rPr lang="en-US" sz="2000" b="1" dirty="0" smtClean="0">
                <a:latin typeface="Courier New" pitchFamily="49" charset="0"/>
              </a:rPr>
              <a:t>   </a:t>
            </a:r>
            <a:r>
              <a:rPr lang="en-US" sz="2000" b="1" dirty="0">
                <a:latin typeface="Courier New" pitchFamily="49" charset="0"/>
              </a:rPr>
              <a:t>//C++ code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    </a:t>
            </a:r>
            <a:r>
              <a:rPr lang="en-US" sz="2000" b="1" dirty="0" smtClean="0">
                <a:latin typeface="Courier New" pitchFamily="49" charset="0"/>
              </a:rPr>
              <a:t> 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} else if( </a:t>
            </a:r>
            <a:r>
              <a:rPr lang="en-US" sz="2000" b="1" dirty="0" err="1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EVENT_Message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== event 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&amp;&amp; </a:t>
            </a:r>
            <a:endParaRPr lang="en-US" sz="2000" b="1" dirty="0" smtClean="0">
              <a:solidFill>
                <a:srgbClr xmlns:mc="http://schemas.openxmlformats.org/markup-compatibility/2006" xmlns:a14="http://schemas.microsoft.com/office/drawing/2010/main" val="FFC000" mc:Ignorable=""/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             </a:t>
            </a:r>
            <a:r>
              <a:rPr lang="en-US" sz="2000" b="1" dirty="0" err="1" smtClean="0">
                <a:solidFill>
                  <a:schemeClr val="bg1"/>
                </a:solidFill>
                <a:latin typeface="Courier New" pitchFamily="49" charset="0"/>
              </a:rPr>
              <a:t>MSG_Name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 == </a:t>
            </a:r>
            <a:r>
              <a:rPr lang="en-US" sz="2000" b="1" dirty="0" err="1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msg</a:t>
            </a:r>
            <a:r>
              <a:rPr lang="en-US" sz="20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-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&gt;</a:t>
            </a:r>
            <a:r>
              <a:rPr lang="en-US" sz="2000" b="1" dirty="0" err="1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GetMsgName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() ) {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</a:t>
            </a:r>
            <a:r>
              <a:rPr lang="en-US" sz="2000" b="1" dirty="0" smtClean="0">
                <a:latin typeface="Courier New" pitchFamily="49" charset="0"/>
              </a:rPr>
              <a:t>      </a:t>
            </a:r>
            <a:r>
              <a:rPr lang="en-US" sz="2000" b="1" dirty="0">
                <a:latin typeface="Courier New" pitchFamily="49" charset="0"/>
              </a:rPr>
              <a:t>//C++ code 2</a:t>
            </a:r>
            <a:endParaRPr lang="en-US" sz="2000" b="1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latin typeface="Courier New" pitchFamily="49" charset="0"/>
              </a:rPr>
              <a:t>   </a:t>
            </a:r>
            <a:r>
              <a:rPr lang="en-US" sz="2000" b="1" dirty="0" smtClean="0">
                <a:latin typeface="Courier New" pitchFamily="49" charset="0"/>
              </a:rPr>
              <a:t>     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return( true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    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} else 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{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    </a:t>
            </a: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assert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( 0 &amp;&amp; "Invalid State" 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    </a:t>
            </a: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return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( false );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}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Courier New" pitchFamily="49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return</a:t>
            </a:r>
            <a:r>
              <a:rPr 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( false </a:t>
            </a:r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);</a:t>
            </a:r>
          </a:p>
        </p:txBody>
      </p:sp>
      <p:sp>
        <p:nvSpPr>
          <p:cNvPr id="3" name="Rectangle 2"/>
          <p:cNvSpPr/>
          <p:nvPr/>
        </p:nvSpPr>
        <p:spPr>
          <a:xfrm>
            <a:off x="5562600" y="990600"/>
            <a:ext cx="3429000" cy="2209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 err="1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Courier New" pitchFamily="49" charset="0"/>
              </a:rPr>
              <a:t>BeginStateMachine</a:t>
            </a:r>
            <a:endParaRPr lang="en-US" sz="1600" b="1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Courier New" pitchFamily="49" charset="0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>
                <a:latin typeface="Courier New" pitchFamily="49" charset="0"/>
              </a:rPr>
              <a:t>   </a:t>
            </a:r>
            <a:r>
              <a:rPr lang="en-US" sz="16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State( </a:t>
            </a:r>
            <a:r>
              <a:rPr lang="en-US" sz="1600" b="1" dirty="0" err="1" smtClean="0">
                <a:solidFill>
                  <a:schemeClr val="bg1"/>
                </a:solidFill>
                <a:latin typeface="Courier New" pitchFamily="49" charset="0"/>
              </a:rPr>
              <a:t>STATE_Name</a:t>
            </a:r>
            <a:r>
              <a:rPr lang="en-US" sz="1600" b="1" dirty="0" smtClean="0">
                <a:solidFill>
                  <a:schemeClr val="bg1"/>
                </a:solidFill>
                <a:latin typeface="Courier New" pitchFamily="49" charset="0"/>
              </a:rPr>
              <a:t> </a:t>
            </a:r>
            <a:r>
              <a:rPr lang="en-US" sz="1600" b="1" dirty="0" smtClean="0">
                <a:solidFill>
                  <a:srgbClr xmlns:mc="http://schemas.openxmlformats.org/markup-compatibility/2006" xmlns:a14="http://schemas.microsoft.com/office/drawing/2010/main" val="FF03FF" mc:Ignorable=""/>
                </a:solidFill>
                <a:latin typeface="Courier New" pitchFamily="49" charset="0"/>
              </a:rPr>
              <a:t>)</a:t>
            </a:r>
            <a:endParaRPr lang="en-US" sz="1600" b="1" dirty="0">
              <a:latin typeface="Courier New" pitchFamily="49" charset="0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>
                <a:latin typeface="Courier New" pitchFamily="49" charset="0"/>
              </a:rPr>
              <a:t>      </a:t>
            </a:r>
            <a:r>
              <a:rPr lang="en-US" sz="1600" b="1" dirty="0" err="1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Courier New" pitchFamily="49" charset="0"/>
              </a:rPr>
              <a:t>OnEnter</a:t>
            </a:r>
            <a:endParaRPr lang="en-US" sz="1600" b="1" dirty="0"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Courier New" pitchFamily="49" charset="0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>
                <a:latin typeface="Courier New" pitchFamily="49" charset="0"/>
              </a:rPr>
              <a:t>         </a:t>
            </a:r>
            <a:r>
              <a:rPr lang="en-US" sz="1600" b="1" dirty="0">
                <a:solidFill>
                  <a:schemeClr val="bg1"/>
                </a:solidFill>
                <a:latin typeface="Courier New" pitchFamily="49" charset="0"/>
              </a:rPr>
              <a:t>//C++ code 1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>
                <a:latin typeface="Courier New" pitchFamily="49" charset="0"/>
              </a:rPr>
              <a:t>      </a:t>
            </a:r>
            <a:r>
              <a:rPr lang="en-US" sz="1600" b="1" dirty="0" err="1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OnMsg</a:t>
            </a:r>
            <a:r>
              <a:rPr lang="en-US" sz="16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(</a:t>
            </a:r>
            <a:r>
              <a:rPr lang="en-US" sz="1600" b="1" dirty="0" smtClean="0">
                <a:solidFill>
                  <a:srgbClr xmlns:mc="http://schemas.openxmlformats.org/markup-compatibility/2006" xmlns:a14="http://schemas.microsoft.com/office/drawing/2010/main" val="CC9900" mc:Ignorable=""/>
                </a:solidFill>
                <a:latin typeface="Courier New" pitchFamily="49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Courier New" pitchFamily="49" charset="0"/>
              </a:rPr>
              <a:t>MSG_Name</a:t>
            </a:r>
            <a:r>
              <a:rPr lang="en-US" sz="1600" b="1" dirty="0" smtClean="0">
                <a:latin typeface="Courier New" pitchFamily="49" charset="0"/>
              </a:rPr>
              <a:t> </a:t>
            </a:r>
            <a:r>
              <a:rPr lang="en-US" sz="1600" b="1" dirty="0" smtClean="0">
                <a:solidFill>
                  <a:srgbClr xmlns:mc="http://schemas.openxmlformats.org/markup-compatibility/2006" xmlns:a14="http://schemas.microsoft.com/office/drawing/2010/main" val="FFC000" mc:Ignorable=""/>
                </a:solidFill>
                <a:latin typeface="Courier New" pitchFamily="49" charset="0"/>
              </a:rPr>
              <a:t>)</a:t>
            </a:r>
            <a:endParaRPr lang="en-US" sz="1600" b="1" dirty="0">
              <a:solidFill>
                <a:srgbClr xmlns:mc="http://schemas.openxmlformats.org/markup-compatibility/2006" xmlns:a14="http://schemas.microsoft.com/office/drawing/2010/main" val="FFC000" mc:Ignorable=""/>
              </a:solidFill>
              <a:latin typeface="Courier New" pitchFamily="49" charset="0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>
                <a:latin typeface="Courier New" pitchFamily="49" charset="0"/>
              </a:rPr>
              <a:t>         </a:t>
            </a:r>
            <a:r>
              <a:rPr lang="en-US" sz="1600" b="1" dirty="0">
                <a:solidFill>
                  <a:schemeClr val="bg1"/>
                </a:solidFill>
                <a:latin typeface="Courier New" pitchFamily="49" charset="0"/>
              </a:rPr>
              <a:t>//C++ code 2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urier New" pitchFamily="49" charset="0"/>
              </a:rPr>
              <a:t>EndStateMachine</a:t>
            </a:r>
            <a:endParaRPr lang="en-US" sz="1600" b="1" dirty="0">
              <a:solidFill>
                <a:schemeClr val="accent5">
                  <a:lumMod val="40000"/>
                  <a:lumOff val="60000"/>
                </a:schemeClr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306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 Machine / Messaging Architecture available free for commercial products:</a:t>
            </a:r>
          </a:p>
          <a:p>
            <a:pPr lvl="1"/>
            <a:r>
              <a:rPr lang="en-US" dirty="0" smtClean="0"/>
              <a:t>Posted at: </a:t>
            </a:r>
            <a:r>
              <a:rPr lang="en-US" dirty="0" smtClean="0">
                <a:solidFill>
                  <a:srgbClr xmlns:mc="http://schemas.openxmlformats.org/markup-compatibility/2006" xmlns:a14="http://schemas.microsoft.com/office/drawing/2010/main" val="0070C0" mc:Ignorable=""/>
                </a:solidFill>
              </a:rPr>
              <a:t>www.aiwisdom.com</a:t>
            </a:r>
          </a:p>
          <a:p>
            <a:pPr lvl="1"/>
            <a:r>
              <a:rPr lang="en-US" dirty="0" smtClean="0"/>
              <a:t>Recommendation:</a:t>
            </a:r>
          </a:p>
          <a:p>
            <a:pPr lvl="2"/>
            <a:r>
              <a:rPr lang="en-US" dirty="0" smtClean="0"/>
              <a:t>Use it for inspiration and to steal ideas from</a:t>
            </a:r>
          </a:p>
        </p:txBody>
      </p:sp>
    </p:spTree>
    <p:extLst>
      <p:ext uri="{BB962C8B-B14F-4D97-AF65-F5344CB8AC3E}">
        <p14:creationId xmlns:p14="http://schemas.microsoft.com/office/powerpoint/2010/main" val="1054149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20" idx="1"/>
          </p:cNvCxnSpPr>
          <p:nvPr/>
        </p:nvCxnSpPr>
        <p:spPr>
          <a:xfrm>
            <a:off x="2743200" y="2476500"/>
            <a:ext cx="10668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810000" y="20193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03589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37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Start Simple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Tank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4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48400" y="3719961"/>
            <a:ext cx="212211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RTS</a:t>
            </a:r>
          </a:p>
          <a:p>
            <a:pPr algn="ctr"/>
            <a:r>
              <a:rPr lang="en-US" sz="4400" dirty="0" smtClean="0"/>
              <a:t>Example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82584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Queued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</a:t>
            </a:r>
            <a:endParaRPr lang="en-US" sz="3600" dirty="0"/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Active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337854" y="3863876"/>
            <a:ext cx="19111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Planned</a:t>
            </a:r>
          </a:p>
          <a:p>
            <a:pPr algn="ctr"/>
            <a:r>
              <a:rPr lang="en-US" sz="3200" dirty="0" smtClean="0"/>
              <a:t>Sequence</a:t>
            </a:r>
          </a:p>
          <a:p>
            <a:pPr algn="ctr"/>
            <a:r>
              <a:rPr lang="en-US" sz="3200" dirty="0" smtClean="0"/>
              <a:t>Of Actions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92618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/>
      <p:bldP spid="21" grpId="0"/>
      <p:bldP spid="22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Queued State Machines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Fight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/>
              <a:t>Goto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3733800" y="57308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Build</a:t>
            </a:r>
            <a:endParaRPr lang="en-US" sz="3600" dirty="0"/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2" idx="2"/>
            <a:endCxn id="13" idx="0"/>
          </p:cNvCxnSpPr>
          <p:nvPr/>
        </p:nvCxnSpPr>
        <p:spPr>
          <a:xfrm>
            <a:off x="4419600" y="5426044"/>
            <a:ext cx="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Active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664652" y="59875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337854" y="3863876"/>
            <a:ext cx="19111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Planned</a:t>
            </a:r>
          </a:p>
          <a:p>
            <a:pPr algn="ctr"/>
            <a:r>
              <a:rPr lang="en-US" sz="3200" dirty="0" smtClean="0"/>
              <a:t>Sequence</a:t>
            </a:r>
          </a:p>
          <a:p>
            <a:pPr algn="ctr"/>
            <a:r>
              <a:rPr lang="en-US" sz="3200" dirty="0" smtClean="0"/>
              <a:t>Of Actions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43224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Queued State Machines</a:t>
            </a:r>
            <a:br>
              <a:rPr lang="en-US" dirty="0" smtClean="0"/>
            </a:br>
            <a:r>
              <a:rPr lang="en-US" dirty="0" smtClean="0"/>
              <a:t>(Push operation enables HFSM)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2286000" cy="1600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Agent</a:t>
            </a:r>
            <a:endParaRPr lang="en-US" sz="4400" dirty="0"/>
          </a:p>
        </p:txBody>
      </p:sp>
      <p:cxnSp>
        <p:nvCxnSpPr>
          <p:cNvPr id="7" name="Straight Arrow Connector 6"/>
          <p:cNvCxnSpPr>
            <a:stCxn id="5" idx="3"/>
            <a:endCxn id="6" idx="1"/>
          </p:cNvCxnSpPr>
          <p:nvPr/>
        </p:nvCxnSpPr>
        <p:spPr>
          <a:xfrm>
            <a:off x="2743200" y="2476500"/>
            <a:ext cx="53340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76600" y="2133600"/>
            <a:ext cx="2286000" cy="685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Manager</a:t>
            </a:r>
            <a:endParaRPr lang="en-US" sz="3200" dirty="0"/>
          </a:p>
        </p:txBody>
      </p:sp>
      <p:cxnSp>
        <p:nvCxnSpPr>
          <p:cNvPr id="9" name="Straight Arrow Connector 8"/>
          <p:cNvCxnSpPr>
            <a:stCxn id="6" idx="2"/>
            <a:endCxn id="11" idx="0"/>
          </p:cNvCxnSpPr>
          <p:nvPr/>
        </p:nvCxnSpPr>
        <p:spPr>
          <a:xfrm>
            <a:off x="4419600" y="2819400"/>
            <a:ext cx="0" cy="53340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33800" y="3352800"/>
            <a:ext cx="1371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 2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3733800" y="4511644"/>
            <a:ext cx="1371600" cy="914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FSM 1</a:t>
            </a:r>
            <a:endParaRPr lang="en-US" sz="3600" dirty="0"/>
          </a:p>
        </p:txBody>
      </p:sp>
      <p:cxnSp>
        <p:nvCxnSpPr>
          <p:cNvPr id="14" name="Straight Arrow Connector 13"/>
          <p:cNvCxnSpPr>
            <a:stCxn id="11" idx="2"/>
            <a:endCxn id="12" idx="0"/>
          </p:cNvCxnSpPr>
          <p:nvPr/>
        </p:nvCxnSpPr>
        <p:spPr>
          <a:xfrm>
            <a:off x="4419600" y="4267200"/>
            <a:ext cx="0" cy="24444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3549134"/>
            <a:ext cx="76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Active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664652" y="4768334"/>
            <a:ext cx="91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Inactive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754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</TotalTime>
  <Words>1013</Words>
  <Application>Microsoft Office PowerPoint</Application>
  <PresentationFormat>On-screen Show (4:3)</PresentationFormat>
  <Paragraphs>397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HFSM and Messaging Architecture Mashup</vt:lpstr>
      <vt:lpstr>What is the Architecture Mashup?</vt:lpstr>
      <vt:lpstr>Architecture Background</vt:lpstr>
      <vt:lpstr>Let’s Start Simple </vt:lpstr>
      <vt:lpstr>Let’s Start Simple </vt:lpstr>
      <vt:lpstr>Let’s Start Simple </vt:lpstr>
      <vt:lpstr>Queued State Machines </vt:lpstr>
      <vt:lpstr>Queued State Machines </vt:lpstr>
      <vt:lpstr>Queued State Machines (Push operation enables HFSM) </vt:lpstr>
      <vt:lpstr>Queued State Machines (Push operation enables HFSM) </vt:lpstr>
      <vt:lpstr>Concurrent State Machines </vt:lpstr>
      <vt:lpstr>Concurrent State Machines (Subsumption Architecture)</vt:lpstr>
      <vt:lpstr>Queued and Concurrent State Machines </vt:lpstr>
      <vt:lpstr>Inside a State Machine: State Machine Events</vt:lpstr>
      <vt:lpstr>Event Flow</vt:lpstr>
      <vt:lpstr>External State Machine Events (Communication from the outside)</vt:lpstr>
      <vt:lpstr>Message </vt:lpstr>
      <vt:lpstr>Message Flow</vt:lpstr>
      <vt:lpstr>Event and Message Flow</vt:lpstr>
      <vt:lpstr>Event and Message Flow: Everything is Logged in Debug Mode</vt:lpstr>
      <vt:lpstr>Load Balancing</vt:lpstr>
      <vt:lpstr>Load Balancing</vt:lpstr>
      <vt:lpstr>Events Based on Load Balanced Messages</vt:lpstr>
      <vt:lpstr>Sending Messages to Yourself: Duplicate Message Policy</vt:lpstr>
      <vt:lpstr>Sending Messages to Yourself: The Need for Time Scoping</vt:lpstr>
      <vt:lpstr>Sending Messages to Yourself: Message Scoped to Instance of State</vt:lpstr>
      <vt:lpstr>Last Mashup Idea</vt:lpstr>
      <vt:lpstr>C++ State Machine Code</vt:lpstr>
      <vt:lpstr>C++ State Machine Code</vt:lpstr>
      <vt:lpstr>C++ State Machine Code </vt:lpstr>
      <vt:lpstr>Wrap-up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Mashup</dc:title>
  <dc:creator>Steve</dc:creator>
  <cp:lastModifiedBy>Steve</cp:lastModifiedBy>
  <cp:revision>53</cp:revision>
  <dcterms:created xsi:type="dcterms:W3CDTF">2006-08-16T00:00:00Z</dcterms:created>
  <dcterms:modified xsi:type="dcterms:W3CDTF">2010-03-10T16:22:22Z</dcterms:modified>
</cp:coreProperties>
</file>